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6735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083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03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057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79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862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584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92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577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736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824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E2EAA-001C-410E-B005-242A04FF1DCD}" type="datetimeFigureOut">
              <a:rPr lang="pl-PL" smtClean="0"/>
              <a:t>29.12.2022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54D01-CE31-4E34-8173-F3169B573C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97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8856984" cy="3816424"/>
          </a:xfrm>
        </p:spPr>
        <p:txBody>
          <a:bodyPr>
            <a:normAutofit/>
          </a:bodyPr>
          <a:lstStyle/>
          <a:p>
            <a:r>
              <a:rPr lang="pl-PL" sz="4000" b="1" dirty="0" smtClean="0"/>
              <a:t>Towarzystwo</a:t>
            </a:r>
            <a:r>
              <a:rPr lang="pl-PL" sz="4000" b="1" dirty="0"/>
              <a:t> </a:t>
            </a:r>
            <a:r>
              <a:rPr lang="pl-PL" sz="4000" b="1" dirty="0" smtClean="0"/>
              <a:t> w  latach 2012 – 2015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3600" dirty="0" smtClean="0"/>
              <a:t>Sprawozdanie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                                 </a:t>
            </a:r>
            <a:r>
              <a:rPr lang="pl-PL" sz="2800" dirty="0" smtClean="0"/>
              <a:t>Józef Korbicz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5805264"/>
            <a:ext cx="6400800" cy="50405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Zielona Góra, 20 września 2016r.</a:t>
            </a:r>
            <a:endParaRPr lang="pl-PL" sz="2400" dirty="0"/>
          </a:p>
        </p:txBody>
      </p:sp>
      <p:pic>
        <p:nvPicPr>
          <p:cNvPr id="1027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49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400" b="1" dirty="0" smtClean="0"/>
          </a:p>
          <a:p>
            <a:pPr marL="0" indent="0">
              <a:buNone/>
            </a:pPr>
            <a:r>
              <a:rPr lang="pl-PL" sz="2400" b="1" dirty="0" smtClean="0"/>
              <a:t>Podziękowania dla: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1200" dirty="0" smtClean="0"/>
          </a:p>
          <a:p>
            <a:pPr>
              <a:lnSpc>
                <a:spcPct val="150000"/>
              </a:lnSpc>
            </a:pPr>
            <a:r>
              <a:rPr lang="pl-PL" sz="2400" dirty="0" smtClean="0"/>
              <a:t>Prof. Bogdana Idzikowskiego– redaktora naczelnego </a:t>
            </a:r>
            <a:r>
              <a:rPr lang="pl-PL" sz="2400" i="1" dirty="0" smtClean="0"/>
              <a:t>RL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Prof. Ewy Narkiewicz-Niedbalec – z-</a:t>
            </a:r>
            <a:r>
              <a:rPr lang="pl-PL" sz="2400" dirty="0" err="1" smtClean="0"/>
              <a:t>cy</a:t>
            </a:r>
            <a:r>
              <a:rPr lang="pl-PL" sz="2400" dirty="0" smtClean="0"/>
              <a:t> redaktora </a:t>
            </a:r>
            <a:r>
              <a:rPr lang="pl-PL" sz="2400" i="1" dirty="0" smtClean="0"/>
              <a:t>RL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Prof. Andrzeja </a:t>
            </a:r>
            <a:r>
              <a:rPr lang="pl-PL" sz="2400" dirty="0" err="1" smtClean="0"/>
              <a:t>Obuchowicza</a:t>
            </a:r>
            <a:r>
              <a:rPr lang="pl-PL" sz="2400" dirty="0" smtClean="0"/>
              <a:t>  i dr Edyty Mianowskiej </a:t>
            </a:r>
            <a:r>
              <a:rPr lang="pl-PL" sz="2400" smtClean="0"/>
              <a:t>– sekretarzy</a:t>
            </a:r>
            <a:endParaRPr lang="pl-PL" sz="2400" dirty="0" smtClean="0"/>
          </a:p>
          <a:p>
            <a:pPr>
              <a:lnSpc>
                <a:spcPct val="150000"/>
              </a:lnSpc>
            </a:pPr>
            <a:r>
              <a:rPr lang="pl-PL" sz="2400" dirty="0" smtClean="0"/>
              <a:t>Mgr Ewy Lehmann – sekretariat Towarzystwa</a:t>
            </a:r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 smtClean="0"/>
              <a:t>Dziękuję wszystkim członkom za współpracę</a:t>
            </a:r>
          </a:p>
          <a:p>
            <a:endParaRPr lang="pl-PL" sz="24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916832"/>
            <a:ext cx="7859216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 smtClean="0"/>
              <a:t>Skład Zarządu:</a:t>
            </a:r>
          </a:p>
          <a:p>
            <a:pPr marL="0" indent="0">
              <a:buNone/>
            </a:pPr>
            <a:endParaRPr lang="pl-PL" sz="2400" u="sng" dirty="0" smtClean="0"/>
          </a:p>
          <a:p>
            <a:r>
              <a:rPr lang="pl-PL" sz="2400" dirty="0" smtClean="0"/>
              <a:t>Prof. dr hab. inż. Józef Korbicz    –     </a:t>
            </a:r>
            <a:r>
              <a:rPr lang="pl-PL" sz="2400" i="1" dirty="0" smtClean="0"/>
              <a:t>prezes</a:t>
            </a:r>
          </a:p>
          <a:p>
            <a:r>
              <a:rPr lang="pl-PL" sz="2400" dirty="0" smtClean="0"/>
              <a:t>Dr hab. Ewa Narkiewicz-Niedbalec, prof. UZ  –  </a:t>
            </a:r>
            <a:r>
              <a:rPr lang="pl-PL" sz="2400" i="1" dirty="0" smtClean="0"/>
              <a:t>z-ca prezesa</a:t>
            </a:r>
          </a:p>
          <a:p>
            <a:r>
              <a:rPr lang="pl-PL" sz="2400" dirty="0" smtClean="0"/>
              <a:t>Dr hab. Bogdan Idzikowski, prof. UZ    –    </a:t>
            </a:r>
            <a:r>
              <a:rPr lang="pl-PL" sz="2400" i="1" dirty="0" smtClean="0"/>
              <a:t>członek</a:t>
            </a:r>
            <a:r>
              <a:rPr lang="pl-PL" sz="2400" dirty="0" smtClean="0"/>
              <a:t> </a:t>
            </a:r>
          </a:p>
          <a:p>
            <a:r>
              <a:rPr lang="pl-PL" sz="2400" dirty="0" smtClean="0"/>
              <a:t>Dr hab. Maria Zielińska, prof. UZ    –    </a:t>
            </a:r>
            <a:r>
              <a:rPr lang="pl-PL" sz="2400" i="1" dirty="0" smtClean="0"/>
              <a:t>członek</a:t>
            </a:r>
          </a:p>
          <a:p>
            <a:r>
              <a:rPr lang="pl-PL" sz="2400" dirty="0" smtClean="0"/>
              <a:t>Prof. </a:t>
            </a:r>
            <a:r>
              <a:rPr lang="pl-PL" sz="2400" dirty="0"/>
              <a:t>d</a:t>
            </a:r>
            <a:r>
              <a:rPr lang="pl-PL" sz="2400" dirty="0" smtClean="0"/>
              <a:t>r hab. inż. Andrzej </a:t>
            </a:r>
            <a:r>
              <a:rPr lang="pl-PL" sz="2400" dirty="0" err="1" smtClean="0"/>
              <a:t>Obuchowicz</a:t>
            </a:r>
            <a:r>
              <a:rPr lang="pl-PL" sz="2400" dirty="0" smtClean="0"/>
              <a:t>   –    </a:t>
            </a:r>
            <a:r>
              <a:rPr lang="pl-PL" sz="2400" i="1" dirty="0" smtClean="0"/>
              <a:t>sekretarz</a:t>
            </a:r>
          </a:p>
          <a:p>
            <a:r>
              <a:rPr lang="pl-PL" sz="2400" dirty="0" smtClean="0"/>
              <a:t>Dr inż. Edyta Mianowska    –    </a:t>
            </a:r>
            <a:r>
              <a:rPr lang="pl-PL" sz="2400" i="1" dirty="0" smtClean="0"/>
              <a:t>sekretarz ds. organizacyjnych</a:t>
            </a:r>
            <a:endParaRPr lang="pl-PL" sz="2400" i="1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65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400" b="1" dirty="0" smtClean="0"/>
              <a:t>Program działalności</a:t>
            </a:r>
            <a:br>
              <a:rPr lang="pl-PL" sz="2400" b="1" dirty="0" smtClean="0"/>
            </a:br>
            <a:endParaRPr lang="pl-PL" sz="1800" b="1" dirty="0" smtClean="0"/>
          </a:p>
          <a:p>
            <a:pPr lvl="0">
              <a:spcAft>
                <a:spcPts val="600"/>
              </a:spcAft>
            </a:pPr>
            <a:r>
              <a:rPr lang="pl-PL" sz="2000" dirty="0"/>
              <a:t>działalność wydawnicza w zakresie wydawania periodyków i książek naukowych członków </a:t>
            </a:r>
            <a:r>
              <a:rPr lang="pl-PL" sz="2000" i="1" dirty="0"/>
              <a:t>Towarzystwa,</a:t>
            </a:r>
            <a:endParaRPr lang="pl-PL" sz="2000" dirty="0"/>
          </a:p>
          <a:p>
            <a:pPr lvl="0">
              <a:spcAft>
                <a:spcPts val="600"/>
              </a:spcAft>
            </a:pPr>
            <a:r>
              <a:rPr lang="pl-PL" sz="2000" dirty="0"/>
              <a:t>organizowanie sympozjów, konferencji, warsztatów, jak również innych spotkań  naukowych,</a:t>
            </a:r>
          </a:p>
          <a:p>
            <a:pPr lvl="0">
              <a:spcAft>
                <a:spcPts val="600"/>
              </a:spcAft>
            </a:pPr>
            <a:r>
              <a:rPr lang="pl-PL" sz="2000" dirty="0"/>
              <a:t>podejmowanie  inicjatyw  i  działań integrujących zielonogórskie  środowisko naukowe,</a:t>
            </a:r>
          </a:p>
          <a:p>
            <a:pPr lvl="0">
              <a:spcAft>
                <a:spcPts val="600"/>
              </a:spcAft>
            </a:pPr>
            <a:r>
              <a:rPr lang="pl-PL" sz="2000" dirty="0"/>
              <a:t>współdziałanie z Uniwersytetem Zielonogórskim w stwarzaniu warunków roz­woju naukowego pracowników naukowo-dydaktycznych, głównie poprzez działalność wydawniczą oraz  współorganizację  konferencji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warsztatów naukowych.</a:t>
            </a:r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9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19672" y="1916832"/>
            <a:ext cx="7067128" cy="42093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 smtClean="0"/>
              <a:t>Statystyka zrealizowanych projektów</a:t>
            </a:r>
            <a:br>
              <a:rPr lang="pl-PL" sz="2400" b="1" dirty="0" smtClean="0"/>
            </a:br>
            <a:endParaRPr lang="pl-PL" sz="800" b="1" dirty="0" smtClean="0"/>
          </a:p>
          <a:p>
            <a:pPr marL="0" indent="0">
              <a:buNone/>
            </a:pPr>
            <a:r>
              <a:rPr lang="pl-PL" sz="2400" dirty="0" smtClean="0"/>
              <a:t>Ogółem:  16 </a:t>
            </a:r>
            <a:br>
              <a:rPr lang="pl-PL" sz="2400" dirty="0" smtClean="0"/>
            </a:br>
            <a:r>
              <a:rPr lang="pl-PL" sz="800" dirty="0" smtClean="0"/>
              <a:t/>
            </a:r>
            <a:br>
              <a:rPr lang="pl-PL" sz="800" dirty="0" smtClean="0"/>
            </a:br>
            <a:r>
              <a:rPr lang="pl-PL" sz="2400" dirty="0" smtClean="0"/>
              <a:t>w </a:t>
            </a:r>
            <a:r>
              <a:rPr lang="pl-PL" sz="2400" dirty="0"/>
              <a:t>tym </a:t>
            </a:r>
            <a:r>
              <a:rPr lang="pl-PL" sz="2400" dirty="0" smtClean="0"/>
              <a:t>dofinansowane przez: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2000" dirty="0" err="1" smtClean="0"/>
              <a:t>MNiSzW</a:t>
            </a:r>
            <a:r>
              <a:rPr lang="pl-PL" sz="2000" dirty="0"/>
              <a:t> </a:t>
            </a:r>
            <a:r>
              <a:rPr lang="pl-PL" sz="2000" dirty="0" smtClean="0"/>
              <a:t>: 12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2000" dirty="0" smtClean="0"/>
              <a:t>Miasto </a:t>
            </a:r>
            <a:r>
              <a:rPr lang="pl-PL" sz="2000" dirty="0"/>
              <a:t>Zielona </a:t>
            </a:r>
            <a:r>
              <a:rPr lang="pl-PL" sz="2000" dirty="0" smtClean="0"/>
              <a:t>Góra : 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2000" dirty="0" smtClean="0"/>
              <a:t>Uniwersytet Zielonogórski : 16             </a:t>
            </a:r>
          </a:p>
          <a:p>
            <a:pPr marL="57150" indent="0">
              <a:buNone/>
            </a:pPr>
            <a:endParaRPr lang="pl-PL" sz="2400" dirty="0" smtClean="0"/>
          </a:p>
          <a:p>
            <a:pPr marL="57150" indent="0">
              <a:buNone/>
            </a:pPr>
            <a:r>
              <a:rPr lang="pl-PL" sz="2400" dirty="0" smtClean="0"/>
              <a:t>W ramach 16 projektów:</a:t>
            </a:r>
          </a:p>
          <a:p>
            <a:pPr marL="857250" lvl="1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30 zadań wydawniczych</a:t>
            </a:r>
          </a:p>
          <a:p>
            <a:pPr marL="857250" lvl="1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3 zadania konferencyjno-seminaryjne</a:t>
            </a:r>
            <a:endParaRPr lang="pl-PL" sz="2000" b="1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36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600200"/>
            <a:ext cx="853244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 smtClean="0"/>
              <a:t>Działalność wydawnicza</a:t>
            </a:r>
            <a:br>
              <a:rPr lang="pl-PL" sz="2400" b="1" dirty="0" smtClean="0"/>
            </a:br>
            <a:endParaRPr lang="pl-PL" sz="1400" dirty="0" smtClean="0"/>
          </a:p>
          <a:p>
            <a:r>
              <a:rPr lang="pl-PL" sz="2000" i="1" dirty="0" smtClean="0"/>
              <a:t>International </a:t>
            </a:r>
            <a:r>
              <a:rPr lang="pl-PL" sz="2000" i="1" dirty="0" err="1"/>
              <a:t>Journal</a:t>
            </a:r>
            <a:r>
              <a:rPr lang="pl-PL" sz="2000" i="1" dirty="0"/>
              <a:t> of Applied </a:t>
            </a:r>
            <a:r>
              <a:rPr lang="pl-PL" sz="2000" i="1" dirty="0" err="1"/>
              <a:t>Mathematics</a:t>
            </a:r>
            <a:r>
              <a:rPr lang="pl-PL" sz="2000" i="1" dirty="0"/>
              <a:t> and </a:t>
            </a:r>
            <a:r>
              <a:rPr lang="pl-PL" sz="2000" i="1" dirty="0" err="1"/>
              <a:t>Computer</a:t>
            </a:r>
            <a:r>
              <a:rPr lang="pl-PL" sz="2000" i="1" dirty="0"/>
              <a:t> Science (</a:t>
            </a:r>
            <a:r>
              <a:rPr lang="pl-PL" sz="2000" i="1" dirty="0" smtClean="0"/>
              <a:t>AMCS)</a:t>
            </a:r>
            <a:endParaRPr lang="pl-PL" sz="2000" dirty="0" smtClean="0"/>
          </a:p>
          <a:p>
            <a:pPr lvl="1"/>
            <a:r>
              <a:rPr lang="pl-PL" sz="1800" dirty="0"/>
              <a:t>r</a:t>
            </a:r>
            <a:r>
              <a:rPr lang="pl-PL" sz="1800" dirty="0" smtClean="0"/>
              <a:t>edaktor naczelny: Józef Korbicz</a:t>
            </a:r>
          </a:p>
          <a:p>
            <a:pPr lvl="1"/>
            <a:r>
              <a:rPr lang="pl-PL" sz="1800" dirty="0" smtClean="0"/>
              <a:t>kwartalnik</a:t>
            </a:r>
          </a:p>
          <a:p>
            <a:pPr lvl="1"/>
            <a:r>
              <a:rPr lang="pl-PL" sz="1800" dirty="0" smtClean="0"/>
              <a:t>lista filadelfijska, 25 pkt. </a:t>
            </a:r>
            <a:r>
              <a:rPr lang="pl-PL" sz="1800" dirty="0"/>
              <a:t>w</a:t>
            </a:r>
            <a:r>
              <a:rPr lang="pl-PL" sz="1800" dirty="0" smtClean="0"/>
              <a:t>g. </a:t>
            </a:r>
            <a:r>
              <a:rPr lang="pl-PL" sz="1800" dirty="0" err="1" smtClean="0"/>
              <a:t>MNiSzW</a:t>
            </a:r>
            <a:r>
              <a:rPr lang="pl-PL" sz="1800" dirty="0" smtClean="0"/>
              <a:t>,  IF 1,037 (2015) </a:t>
            </a:r>
          </a:p>
          <a:p>
            <a:pPr marL="400050"/>
            <a:r>
              <a:rPr lang="pl-PL" sz="2000" i="1" dirty="0" smtClean="0"/>
              <a:t>Rocznik Lubuski</a:t>
            </a:r>
          </a:p>
          <a:p>
            <a:pPr marL="800100" lvl="1"/>
            <a:r>
              <a:rPr lang="pl-PL" sz="1800" dirty="0"/>
              <a:t>r</a:t>
            </a:r>
            <a:r>
              <a:rPr lang="pl-PL" sz="1800" dirty="0" smtClean="0"/>
              <a:t>edaktor: Bogdan Idzikowski (do 2015); Ewa Narkiewicz-Niedbalec (od 2016)</a:t>
            </a:r>
          </a:p>
          <a:p>
            <a:pPr marL="800100" lvl="1"/>
            <a:r>
              <a:rPr lang="pl-PL" sz="1800" dirty="0" smtClean="0"/>
              <a:t>2 numery w roku</a:t>
            </a:r>
          </a:p>
          <a:p>
            <a:pPr marL="800100" lvl="1"/>
            <a:r>
              <a:rPr lang="pl-PL" sz="1800" dirty="0" smtClean="0"/>
              <a:t>lista B </a:t>
            </a:r>
            <a:r>
              <a:rPr lang="pl-PL" sz="1800" dirty="0" err="1" smtClean="0"/>
              <a:t>MNiSzW</a:t>
            </a:r>
            <a:r>
              <a:rPr lang="pl-PL" sz="1800" dirty="0" smtClean="0"/>
              <a:t>  11 pkt.</a:t>
            </a:r>
            <a:endParaRPr lang="pl-PL" sz="1800" b="1" dirty="0" smtClean="0"/>
          </a:p>
          <a:p>
            <a:r>
              <a:rPr lang="pl-PL" sz="2000" i="1" dirty="0" err="1" smtClean="0"/>
              <a:t>Transgraniczność</a:t>
            </a:r>
            <a:r>
              <a:rPr lang="pl-PL" sz="2000" i="1" dirty="0" smtClean="0"/>
              <a:t> w perspektywie socjologicznej</a:t>
            </a:r>
            <a:endParaRPr lang="pl-PL" sz="2000" dirty="0" smtClean="0"/>
          </a:p>
          <a:p>
            <a:pPr lvl="1"/>
            <a:r>
              <a:rPr lang="pl-PL" sz="1800" dirty="0" smtClean="0"/>
              <a:t>przewodnicząca Komitetu Redakcyjnego: Maria Zielińska</a:t>
            </a:r>
          </a:p>
          <a:p>
            <a:pPr marL="114300" indent="0">
              <a:buNone/>
            </a:pPr>
            <a:endParaRPr lang="pl-PL" sz="24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57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pl-PL" sz="2400" b="1" dirty="0" smtClean="0"/>
              <a:t>Działalność konferencyjno-seminaryjna</a:t>
            </a:r>
            <a:endParaRPr lang="pl-PL" sz="2400" b="1" dirty="0"/>
          </a:p>
          <a:p>
            <a:pPr>
              <a:spcAft>
                <a:spcPts val="1200"/>
              </a:spcAft>
            </a:pPr>
            <a:r>
              <a:rPr lang="pl-PL" sz="2400" dirty="0" smtClean="0"/>
              <a:t>9. międzynarodowa konferencja </a:t>
            </a:r>
            <a:r>
              <a:rPr lang="pl-PL" sz="2400" dirty="0"/>
              <a:t>pt. </a:t>
            </a:r>
            <a:r>
              <a:rPr lang="pl-PL" sz="2400" i="1" dirty="0" err="1"/>
              <a:t>Transgraniczność</a:t>
            </a:r>
            <a:r>
              <a:rPr lang="pl-PL" sz="2400" i="1" dirty="0"/>
              <a:t> </a:t>
            </a:r>
            <a:r>
              <a:rPr lang="pl-PL" sz="2400" i="1" dirty="0" smtClean="0"/>
              <a:t/>
            </a:r>
            <a:br>
              <a:rPr lang="pl-PL" sz="2400" i="1" dirty="0" smtClean="0"/>
            </a:br>
            <a:r>
              <a:rPr lang="pl-PL" sz="2400" i="1" dirty="0" smtClean="0"/>
              <a:t>w </a:t>
            </a:r>
            <a:r>
              <a:rPr lang="pl-PL" sz="2400" i="1" dirty="0"/>
              <a:t>perspektywie socjologicznej. Pogranicza i centra współczesnej </a:t>
            </a:r>
            <a:r>
              <a:rPr lang="pl-PL" sz="2400" i="1" dirty="0" smtClean="0"/>
              <a:t>Europy</a:t>
            </a:r>
            <a:r>
              <a:rPr lang="pl-PL" sz="2400" dirty="0" smtClean="0"/>
              <a:t>, Łagów Lubuski, 2014</a:t>
            </a:r>
          </a:p>
          <a:p>
            <a:pPr>
              <a:spcAft>
                <a:spcPts val="1200"/>
              </a:spcAft>
            </a:pPr>
            <a:r>
              <a:rPr lang="pl-PL" sz="2400" dirty="0" smtClean="0"/>
              <a:t>11. </a:t>
            </a:r>
            <a:r>
              <a:rPr lang="pl-PL" sz="2400" dirty="0"/>
              <a:t>międzynarodowa konferencja pt. </a:t>
            </a:r>
            <a:r>
              <a:rPr lang="pl-PL" sz="2400" i="1" dirty="0"/>
              <a:t>Diagnostics of </a:t>
            </a:r>
            <a:r>
              <a:rPr lang="pl-PL" sz="2400" i="1" dirty="0" err="1"/>
              <a:t>Processes</a:t>
            </a:r>
            <a:r>
              <a:rPr lang="pl-PL" sz="2400" i="1" dirty="0"/>
              <a:t> and Systems, </a:t>
            </a:r>
            <a:r>
              <a:rPr lang="pl-PL" sz="2400" i="1" dirty="0" smtClean="0"/>
              <a:t>DPS</a:t>
            </a:r>
            <a:r>
              <a:rPr lang="pl-PL" sz="2400" dirty="0" smtClean="0"/>
              <a:t>, Łagów Lubuski, 2013</a:t>
            </a:r>
          </a:p>
          <a:p>
            <a:pPr>
              <a:spcAft>
                <a:spcPts val="1200"/>
              </a:spcAft>
            </a:pPr>
            <a:r>
              <a:rPr lang="pl-PL" sz="2400" dirty="0"/>
              <a:t>Seminarium semestralne pt. </a:t>
            </a:r>
            <a:r>
              <a:rPr lang="pl-PL" sz="2400" i="1" dirty="0"/>
              <a:t>Nowoczesne technologie </a:t>
            </a:r>
            <a:r>
              <a:rPr lang="pl-PL" sz="2400" i="1" dirty="0" smtClean="0"/>
              <a:t/>
            </a:r>
            <a:br>
              <a:rPr lang="pl-PL" sz="2400" i="1" dirty="0" smtClean="0"/>
            </a:br>
            <a:r>
              <a:rPr lang="pl-PL" sz="2400" i="1" dirty="0" smtClean="0"/>
              <a:t>w </a:t>
            </a:r>
            <a:r>
              <a:rPr lang="pl-PL" sz="2400" i="1" dirty="0"/>
              <a:t>automatyce, informatyce i </a:t>
            </a:r>
            <a:r>
              <a:rPr lang="pl-PL" sz="2400" i="1" dirty="0" smtClean="0"/>
              <a:t>robotyce, </a:t>
            </a:r>
            <a:r>
              <a:rPr lang="pl-PL" sz="2400" dirty="0"/>
              <a:t>Zielona </a:t>
            </a:r>
            <a:r>
              <a:rPr lang="pl-PL" sz="2400" dirty="0" smtClean="0"/>
              <a:t>Góra, 2014</a:t>
            </a:r>
            <a:endParaRPr lang="pl-PL" sz="24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3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600" b="1" dirty="0" smtClean="0"/>
              <a:t>Sprawy członkowskie</a:t>
            </a:r>
          </a:p>
          <a:p>
            <a:pPr marL="0" indent="0">
              <a:buNone/>
            </a:pPr>
            <a:r>
              <a:rPr lang="pl-PL" sz="2400" dirty="0" smtClean="0"/>
              <a:t>Opuścili Towarzystwo na zawsze:</a:t>
            </a:r>
          </a:p>
          <a:p>
            <a:pPr marL="0" indent="0">
              <a:buNone/>
            </a:pPr>
            <a:r>
              <a:rPr lang="pl-PL" sz="2400" dirty="0" smtClean="0"/>
              <a:t> 	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400" b="1" dirty="0" smtClean="0"/>
              <a:t>Prof. Marian Eckert (1932-2015)</a:t>
            </a:r>
          </a:p>
          <a:p>
            <a:pPr lvl="6">
              <a:spcAft>
                <a:spcPts val="600"/>
              </a:spcAft>
            </a:pPr>
            <a:r>
              <a:rPr lang="pl-PL" sz="2400" dirty="0" smtClean="0"/>
              <a:t>Wybitny historyk (historia gospodarcza)</a:t>
            </a:r>
          </a:p>
          <a:p>
            <a:pPr lvl="6">
              <a:spcAft>
                <a:spcPts val="600"/>
              </a:spcAft>
            </a:pPr>
            <a:r>
              <a:rPr lang="pl-PL" sz="2400" dirty="0" smtClean="0"/>
              <a:t>Współtwórca zielonogórskiego środowiska naukowego i akademickiego</a:t>
            </a:r>
          </a:p>
          <a:p>
            <a:pPr lvl="6">
              <a:spcAft>
                <a:spcPts val="600"/>
              </a:spcAft>
            </a:pPr>
            <a:r>
              <a:rPr lang="pl-PL" sz="2400" dirty="0" smtClean="0"/>
              <a:t>1987-1990 rektor WSI</a:t>
            </a:r>
          </a:p>
          <a:p>
            <a:pPr lvl="6">
              <a:spcAft>
                <a:spcPts val="600"/>
              </a:spcAft>
            </a:pPr>
            <a:r>
              <a:rPr lang="pl-PL" sz="2400" dirty="0" smtClean="0"/>
              <a:t>1993-1997 wojewoda zielonogórski</a:t>
            </a: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	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 smtClean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74616"/>
            <a:ext cx="1872208" cy="2049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070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sz="2200" b="1" dirty="0" smtClean="0"/>
              <a:t>Prof. Edward Hajduk (1932-2015)</a:t>
            </a:r>
          </a:p>
          <a:p>
            <a:pPr lvl="6">
              <a:spcAft>
                <a:spcPts val="600"/>
              </a:spcAft>
            </a:pPr>
            <a:r>
              <a:rPr lang="pl-PL" sz="2200" dirty="0" smtClean="0"/>
              <a:t>Wybitny socjolog, pedagog i filozof </a:t>
            </a:r>
          </a:p>
          <a:p>
            <a:pPr lvl="6">
              <a:spcAft>
                <a:spcPts val="600"/>
              </a:spcAft>
            </a:pPr>
            <a:r>
              <a:rPr lang="pl-PL" sz="2200" dirty="0" smtClean="0"/>
              <a:t>Współtwórca zielonogórskiego środowiska humanistycznego</a:t>
            </a:r>
          </a:p>
          <a:p>
            <a:pPr lvl="6">
              <a:spcAft>
                <a:spcPts val="600"/>
              </a:spcAft>
            </a:pPr>
            <a:r>
              <a:rPr lang="pl-PL" sz="2200" dirty="0" smtClean="0"/>
              <a:t>1987-2015 członek Kolegium Redakcyjnego </a:t>
            </a:r>
            <a:r>
              <a:rPr lang="pl-PL" sz="2200" i="1" dirty="0" smtClean="0"/>
              <a:t>Rocznika Lubuskiego</a:t>
            </a:r>
            <a:endParaRPr lang="pl-PL" sz="2200" dirty="0" smtClean="0"/>
          </a:p>
          <a:p>
            <a:pPr marL="0" indent="0">
              <a:buNone/>
            </a:pPr>
            <a:endParaRPr lang="pl-PL" sz="2200" dirty="0" smtClean="0"/>
          </a:p>
          <a:p>
            <a:pPr marL="0" indent="0">
              <a:buNone/>
            </a:pPr>
            <a:r>
              <a:rPr lang="pl-PL" sz="2400" b="1" dirty="0" smtClean="0"/>
              <a:t>Odeszli również:</a:t>
            </a:r>
          </a:p>
          <a:p>
            <a:r>
              <a:rPr lang="pl-PL" sz="2200" dirty="0" smtClean="0"/>
              <a:t>Zygmunt </a:t>
            </a:r>
            <a:r>
              <a:rPr lang="pl-PL" sz="2200" dirty="0" err="1" smtClean="0"/>
              <a:t>Dylczewski</a:t>
            </a:r>
            <a:endParaRPr lang="pl-PL" sz="2200" dirty="0" smtClean="0"/>
          </a:p>
          <a:p>
            <a:r>
              <a:rPr lang="pl-PL" sz="2200" dirty="0" smtClean="0"/>
              <a:t>Karol Fiedor</a:t>
            </a:r>
          </a:p>
          <a:p>
            <a:r>
              <a:rPr lang="pl-PL" sz="2200" dirty="0" smtClean="0"/>
              <a:t>Benon Miśkiewicz</a:t>
            </a:r>
          </a:p>
          <a:p>
            <a:r>
              <a:rPr lang="pl-PL" sz="2200" dirty="0" smtClean="0"/>
              <a:t>Grzegorz Chmielewski</a:t>
            </a:r>
            <a:endParaRPr lang="pl-PL" sz="22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32857"/>
            <a:ext cx="1728192" cy="1891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 smtClean="0"/>
              <a:t>Uwagi końcowe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spcAft>
                <a:spcPts val="600"/>
              </a:spcAft>
              <a:buNone/>
            </a:pPr>
            <a:endParaRPr lang="pl-PL" sz="2200" b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pl-PL" sz="2400" b="1" dirty="0" smtClean="0"/>
              <a:t>Osiągnięcia wydawnicze</a:t>
            </a:r>
          </a:p>
          <a:p>
            <a:pPr lvl="1">
              <a:spcAft>
                <a:spcPts val="600"/>
              </a:spcAft>
            </a:pPr>
            <a:r>
              <a:rPr lang="pl-PL" sz="2400" i="1" dirty="0" smtClean="0"/>
              <a:t>International </a:t>
            </a:r>
            <a:r>
              <a:rPr lang="pl-PL" sz="2400" i="1" dirty="0" err="1" smtClean="0"/>
              <a:t>Journal</a:t>
            </a:r>
            <a:r>
              <a:rPr lang="pl-PL" sz="2400" i="1" dirty="0" smtClean="0"/>
              <a:t> of Applied </a:t>
            </a:r>
            <a:r>
              <a:rPr lang="pl-PL" sz="2400" i="1" dirty="0" err="1" smtClean="0"/>
              <a:t>Mathematics</a:t>
            </a:r>
            <a:r>
              <a:rPr lang="pl-PL" sz="2400" i="1" dirty="0" smtClean="0"/>
              <a:t> and </a:t>
            </a:r>
            <a:r>
              <a:rPr lang="pl-PL" sz="2400" i="1" dirty="0" err="1" smtClean="0"/>
              <a:t>Computer</a:t>
            </a:r>
            <a:r>
              <a:rPr lang="pl-PL" sz="2400" i="1" dirty="0" smtClean="0"/>
              <a:t> Science (AMCS)</a:t>
            </a:r>
            <a:endParaRPr lang="pl-PL" sz="2400" dirty="0" smtClean="0"/>
          </a:p>
          <a:p>
            <a:pPr marL="800100" lvl="1">
              <a:spcAft>
                <a:spcPts val="600"/>
              </a:spcAft>
            </a:pPr>
            <a:r>
              <a:rPr lang="pl-PL" sz="2400" i="1" dirty="0" smtClean="0"/>
              <a:t>Rocznik Lubuski</a:t>
            </a:r>
          </a:p>
          <a:p>
            <a:pPr lvl="1">
              <a:spcAft>
                <a:spcPts val="600"/>
              </a:spcAft>
            </a:pPr>
            <a:r>
              <a:rPr lang="pl-PL" sz="2400" i="1" dirty="0" err="1" smtClean="0"/>
              <a:t>Transgraniczność</a:t>
            </a:r>
            <a:r>
              <a:rPr lang="pl-PL" sz="2400" i="1" dirty="0" smtClean="0"/>
              <a:t> w perspektywie socjologicznej</a:t>
            </a:r>
            <a:endParaRPr lang="pl-PL" sz="2400" dirty="0"/>
          </a:p>
        </p:txBody>
      </p:sp>
      <p:pic>
        <p:nvPicPr>
          <p:cNvPr id="4" name="Picture 3" descr="D:\sekretariat\Ewa Lehmann\Moje dokumenty\LTN\LTN_logo_2015\LTN_logo_JPG\LTN_logo_poziom_CMY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4320480" cy="82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90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164</Words>
  <Application>Microsoft Office PowerPoint</Application>
  <PresentationFormat>Pokaz na ekranie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Motyw pakietu Office</vt:lpstr>
      <vt:lpstr>Towarzystwo  w  latach 2012 – 2015  Sprawozdanie                                    Józef Korbicz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Lubuskie Towarzystwo Naukowe w latach 2012 – 2015  Sprawozdanie                                    Józef Korbicz</dc:title>
  <dc:creator>EwaLehmann</dc:creator>
  <cp:lastModifiedBy>edyta</cp:lastModifiedBy>
  <cp:revision>23</cp:revision>
  <cp:lastPrinted>2016-09-16T10:49:33Z</cp:lastPrinted>
  <dcterms:created xsi:type="dcterms:W3CDTF">2016-09-16T08:32:35Z</dcterms:created>
  <dcterms:modified xsi:type="dcterms:W3CDTF">2022-12-29T08:37:10Z</dcterms:modified>
</cp:coreProperties>
</file>